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metadata" ContentType="application/binary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9906000" cx="6858000"/>
  <p:notesSz cx="6858000" cy="9144000"/>
  <p:embeddedFontLst>
    <p:embeddedFont>
      <p:font typeface="Play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3" roundtripDataSignature="AMtx7mhGum/1UlBL7KcrATnXqpfCoFA6t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9830DA5-299C-4AC1-845B-057A900C626C}">
  <a:tblStyle styleId="{49830DA5-299C-4AC1-845B-057A900C626C}" styleName="Table_0">
    <a:wholeTbl>
      <a:tcTxStyle b="off" i="off">
        <a:font>
          <a:latin typeface="Aptos"/>
          <a:ea typeface="Aptos"/>
          <a:cs typeface="Aptos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
<Relationships xmlns="http://schemas.openxmlformats.org/package/2006/relationships"><Relationship Id="rId13" Type="http://customschemas.google.com/relationships/presentationmetadata" Target="metadata"/><Relationship Id="rId8" Type="http://schemas.openxmlformats.org/officeDocument/2006/relationships/slide" Target="slides/slide3.xml"/><Relationship Id="rId3" Type="http://schemas.openxmlformats.org/officeDocument/2006/relationships/tableStyles" Target="tableStyles.xml"/><Relationship Id="rId12" Type="http://schemas.openxmlformats.org/officeDocument/2006/relationships/font" Target="fonts/Play-bold.fntdata"/><Relationship Id="rId7" Type="http://schemas.openxmlformats.org/officeDocument/2006/relationships/slide" Target="slides/slide2.xml"/><Relationship Id="rId2" Type="http://schemas.openxmlformats.org/officeDocument/2006/relationships/presProps" Target="presProps.xml"/><Relationship Id="rId11" Type="http://schemas.openxmlformats.org/officeDocument/2006/relationships/font" Target="fonts/Play-regular.fntdata"/><Relationship Id="rId1" Type="http://schemas.openxmlformats.org/officeDocument/2006/relationships/theme" Target="theme/theme1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15" Type="http://schemas.openxmlformats.org/officeDocument/2006/relationships/customXml" Target="../customXml/item2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Play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" type="subTitle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4" name="Google Shape;14;p7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9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9"/>
          <p:cNvSpPr txBox="1"/>
          <p:nvPr>
            <p:ph idx="1" type="body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9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"/>
          <p:cNvSpPr txBox="1"/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Play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0"/>
          <p:cNvSpPr txBox="1"/>
          <p:nvPr>
            <p:ph idx="1" type="body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757575"/>
              </a:buClr>
              <a:buSzPts val="1500"/>
              <a:buNone/>
              <a:defRPr sz="1500">
                <a:solidFill>
                  <a:srgbClr val="757575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757575"/>
              </a:buClr>
              <a:buSzPts val="1350"/>
              <a:buNone/>
              <a:defRPr sz="1350">
                <a:solidFill>
                  <a:srgbClr val="757575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757575"/>
              </a:buClr>
              <a:buSzPts val="1200"/>
              <a:buNone/>
              <a:defRPr sz="1200">
                <a:solidFill>
                  <a:srgbClr val="757575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757575"/>
              </a:buClr>
              <a:buSzPts val="1200"/>
              <a:buNone/>
              <a:defRPr sz="1200">
                <a:solidFill>
                  <a:srgbClr val="757575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757575"/>
              </a:buClr>
              <a:buSzPts val="1200"/>
              <a:buNone/>
              <a:defRPr sz="1200">
                <a:solidFill>
                  <a:srgbClr val="757575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757575"/>
              </a:buClr>
              <a:buSzPts val="1200"/>
              <a:buNone/>
              <a:defRPr sz="1200">
                <a:solidFill>
                  <a:srgbClr val="757575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757575"/>
              </a:buClr>
              <a:buSzPts val="1200"/>
              <a:buNone/>
              <a:defRPr sz="1200">
                <a:solidFill>
                  <a:srgbClr val="757575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757575"/>
              </a:buClr>
              <a:buSzPts val="1200"/>
              <a:buNone/>
              <a:defRPr sz="1200">
                <a:solidFill>
                  <a:srgbClr val="757575"/>
                </a:solidFill>
              </a:defRPr>
            </a:lvl9pPr>
          </a:lstStyle>
          <a:p/>
        </p:txBody>
      </p:sp>
      <p:sp>
        <p:nvSpPr>
          <p:cNvPr id="30" name="Google Shape;30;p10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1" type="body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1"/>
          <p:cNvSpPr txBox="1"/>
          <p:nvPr>
            <p:ph idx="2" type="body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1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/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" type="body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3" name="Google Shape;43;p12"/>
          <p:cNvSpPr txBox="1"/>
          <p:nvPr>
            <p:ph idx="2" type="body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3" type="body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5" name="Google Shape;45;p12"/>
          <p:cNvSpPr txBox="1"/>
          <p:nvPr>
            <p:ph idx="4" type="body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2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3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lay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lay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/>
          <p:nvPr>
            <p:ph idx="2" type="pic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Play"/>
              <a:buNone/>
              <a:defRPr b="0" i="0" sz="33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/>
        </p:nvGraphicFramePr>
        <p:xfrm>
          <a:off x="268941" y="149306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{49830DA5-299C-4AC1-845B-057A900C626C}</a:tableStyleId>
              </a:tblPr>
              <a:tblGrid>
                <a:gridCol w="234925"/>
                <a:gridCol w="24276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35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 b="1" sz="13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Sustainable energy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35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 b="1" sz="13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Affordable housing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35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  <a:endParaRPr b="1" sz="13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Community wellbeing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35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D</a:t>
                      </a:r>
                      <a:endParaRPr b="1" sz="13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Cultural preservation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35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E</a:t>
                      </a:r>
                      <a:endParaRPr b="1" sz="13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Climate change mitigation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35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  <a:endParaRPr b="1" sz="13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Biodiversity protection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  <p:graphicFrame>
        <p:nvGraphicFramePr>
          <p:cNvPr id="85" name="Google Shape;85;p1"/>
          <p:cNvGraphicFramePr/>
          <p:nvPr/>
        </p:nvGraphicFramePr>
        <p:xfrm>
          <a:off x="3052481" y="149306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{49830DA5-299C-4AC1-845B-057A900C626C}</a:tableStyleId>
              </a:tblPr>
              <a:tblGrid>
                <a:gridCol w="313250"/>
                <a:gridCol w="3236775"/>
              </a:tblGrid>
              <a:tr h="9159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35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b="1" sz="135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3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Homes that people can rent or buy without spending too much money, so they have enough left for other important things.</a:t>
                      </a:r>
                      <a:endParaRPr b="0" sz="13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 anchor="ctr"/>
                </a:tc>
              </a:tr>
              <a:tr h="7106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35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b="1" sz="135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Using natural resources to make electricity in a way that doesn't harm the planet and can keep working forever.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7106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35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 b="1" sz="135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Taking care of all the different plants, animals, and places on Earth to keep them safe and healthy for the future.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5053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35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 b="1" sz="135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When everyone in an area feels happy, healthy, safe, and supported.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9159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35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b="1" sz="135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Taking actions to reduce the harmful effects of climate change by using fewer fossil fuels and protecting the environment.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7106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35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endParaRPr b="1" sz="135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Keeping and celebrating the traditions, stories, and customs of different groups of people so they aren't lost over time.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  <p:sp>
        <p:nvSpPr>
          <p:cNvPr id="86" name="Google Shape;86;p1"/>
          <p:cNvSpPr txBox="1"/>
          <p:nvPr/>
        </p:nvSpPr>
        <p:spPr>
          <a:xfrm>
            <a:off x="147918" y="228600"/>
            <a:ext cx="645458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Big challenges in the world today</a:t>
            </a:r>
            <a:endParaRPr b="0" i="0" sz="18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107576" y="701040"/>
            <a:ext cx="6602506" cy="637720"/>
          </a:xfrm>
          <a:prstGeom prst="rect">
            <a:avLst/>
          </a:prstGeom>
          <a:noFill/>
          <a:ln>
            <a:noFill/>
          </a:ln>
        </p:spPr>
        <p:txBody>
          <a:bodyPr anchorCtr="0" anchor="t" bIns="49750" lIns="99525" spcFirstLastPara="1" rIns="99525" wrap="square" tIns="49750">
            <a:noAutofit/>
          </a:bodyPr>
          <a:lstStyle/>
          <a:p>
            <a:pPr indent="0" lvl="0" marL="63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Here are some of the big challenges faced in the world today. </a:t>
            </a:r>
            <a:endParaRPr/>
          </a:p>
          <a:p>
            <a:pPr indent="0" lvl="0" marL="63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Match up the challenge with the correct definition. Add the numbers of the correct definition next to the letter of the challenge in the box below.</a:t>
            </a:r>
            <a:endParaRPr/>
          </a:p>
        </p:txBody>
      </p:sp>
      <p:graphicFrame>
        <p:nvGraphicFramePr>
          <p:cNvPr id="88" name="Google Shape;88;p1"/>
          <p:cNvGraphicFramePr/>
          <p:nvPr/>
        </p:nvGraphicFramePr>
        <p:xfrm>
          <a:off x="268941" y="388082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{49830DA5-299C-4AC1-845B-057A900C626C}</a:tableStyleId>
              </a:tblPr>
              <a:tblGrid>
                <a:gridCol w="1331250"/>
                <a:gridCol w="1331250"/>
              </a:tblGrid>
              <a:tr h="3500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u="none" cap="none" strike="noStrike"/>
                        <a:t>A</a:t>
                      </a:r>
                      <a:endParaRPr sz="135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 u="none" cap="none" strike="noStrike"/>
                    </a:p>
                  </a:txBody>
                  <a:tcPr marT="45725" marB="45725" marR="91450" marL="91450"/>
                </a:tc>
              </a:tr>
              <a:tr h="3500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u="none" cap="none" strike="noStrike"/>
                        <a:t>B</a:t>
                      </a:r>
                      <a:endParaRPr sz="135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 u="none" cap="none" strike="noStrike"/>
                    </a:p>
                  </a:txBody>
                  <a:tcPr marT="45725" marB="45725" marR="91450" marL="91450"/>
                </a:tc>
              </a:tr>
              <a:tr h="3500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u="none" cap="none" strike="noStrike"/>
                        <a:t>C</a:t>
                      </a:r>
                      <a:endParaRPr sz="135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 u="none" cap="none" strike="noStrike"/>
                    </a:p>
                  </a:txBody>
                  <a:tcPr marT="45725" marB="45725" marR="91450" marL="91450"/>
                </a:tc>
              </a:tr>
              <a:tr h="3500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u="none" cap="none" strike="noStrike"/>
                        <a:t>D</a:t>
                      </a:r>
                      <a:endParaRPr sz="135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 u="none" cap="none" strike="noStrike"/>
                    </a:p>
                  </a:txBody>
                  <a:tcPr marT="45725" marB="45725" marR="91450" marL="91450"/>
                </a:tc>
              </a:tr>
              <a:tr h="3500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u="none" cap="none" strike="noStrike"/>
                        <a:t>E</a:t>
                      </a:r>
                      <a:endParaRPr sz="135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 u="none" cap="none" strike="noStrike"/>
                    </a:p>
                  </a:txBody>
                  <a:tcPr marT="45725" marB="45725" marR="91450" marL="91450"/>
                </a:tc>
              </a:tr>
              <a:tr h="3500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u="none" cap="none" strike="noStrike"/>
                        <a:t>F</a:t>
                      </a:r>
                      <a:endParaRPr sz="135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graphicFrame>
        <p:nvGraphicFramePr>
          <p:cNvPr id="89" name="Google Shape;89;p1"/>
          <p:cNvGraphicFramePr/>
          <p:nvPr/>
        </p:nvGraphicFramePr>
        <p:xfrm>
          <a:off x="268941" y="637390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{49830DA5-299C-4AC1-845B-057A900C626C}</a:tableStyleId>
              </a:tblPr>
              <a:tblGrid>
                <a:gridCol w="2498725"/>
                <a:gridCol w="553750"/>
              </a:tblGrid>
              <a:tr h="840000"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Number the big challenges from 1-6 based on which you think is the most important.   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(1 = most important 6 = least important)</a:t>
                      </a:r>
                      <a:endParaRPr/>
                    </a:p>
                  </a:txBody>
                  <a:tcPr marT="45725" marB="45725" marR="91450" marL="91450" anchor="ctr"/>
                </a:tc>
                <a:tc hMerge="1"/>
              </a:tr>
              <a:tr h="3918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Sustainable energy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</a:tr>
              <a:tr h="3918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Affordable housing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</a:tr>
              <a:tr h="3918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Community wellbeing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</a:tr>
              <a:tr h="3918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Cultural preservation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</a:tr>
              <a:tr h="3918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Climate change mitigation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</a:tr>
              <a:tr h="3918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Biodiversity protection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  <p:sp>
        <p:nvSpPr>
          <p:cNvPr id="90" name="Google Shape;90;p1"/>
          <p:cNvSpPr/>
          <p:nvPr/>
        </p:nvSpPr>
        <p:spPr>
          <a:xfrm>
            <a:off x="147918" y="652280"/>
            <a:ext cx="6562164" cy="5425791"/>
          </a:xfrm>
          <a:prstGeom prst="rect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147918" y="6200542"/>
            <a:ext cx="6562164" cy="3602363"/>
          </a:xfrm>
          <a:prstGeom prst="rect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3429000" y="6373906"/>
            <a:ext cx="3160059" cy="3231654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Which challenge do you think is the most important? Explain why.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 txBox="1"/>
          <p:nvPr/>
        </p:nvSpPr>
        <p:spPr>
          <a:xfrm>
            <a:off x="107577" y="81870"/>
            <a:ext cx="6602400" cy="785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Stakeholder thoughts and ideas.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lay"/>
              <a:buAutoNum type="arabicPeriod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Public transport and walking and cycling opportunities need to be improved to reduce the use of private cars.</a:t>
            </a:r>
            <a:endParaRPr sz="1200"/>
          </a:p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lay"/>
              <a:buAutoNum type="arabicPeriod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We’re worried about disturbance, dust, and congestion while the site is being developed.</a:t>
            </a:r>
            <a:endParaRPr sz="1200"/>
          </a:p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lay"/>
              <a:buAutoNum type="arabicPeriod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schools are full.</a:t>
            </a:r>
            <a:endParaRPr sz="1200"/>
          </a:p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lay"/>
              <a:buAutoNum type="arabicPeriod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 are not enough buses at the moment. We will need more buses if more people live here.</a:t>
            </a:r>
            <a:endParaRPr sz="1200"/>
          </a:p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lay"/>
              <a:buAutoNum type="arabicPeriod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Our town needs more sports facilities like a cricket pitch and a hockey court – can this development provide those?</a:t>
            </a:r>
            <a:endParaRPr sz="1200"/>
          </a:p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lay"/>
              <a:buAutoNum type="arabicPeriod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homes should be energy efficient to reduce environmental impact and help address climate change.</a:t>
            </a:r>
            <a:endParaRPr sz="1200"/>
          </a:p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lay"/>
              <a:buAutoNum type="arabicPeriod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already have to wait a long time to see the doctor. We cannot cope with more people living here.</a:t>
            </a:r>
            <a:endParaRPr sz="1200"/>
          </a:p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lay"/>
              <a:buAutoNum type="arabicPeriod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Affordable homes must be considered.</a:t>
            </a:r>
            <a:endParaRPr sz="1200"/>
          </a:p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lay"/>
              <a:buAutoNum type="arabicPeriod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Protection of trees is important.</a:t>
            </a:r>
            <a:endParaRPr sz="1200"/>
          </a:p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lay"/>
              <a:buAutoNum type="arabicPeriod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roads are congested, and this development will make it worse.</a:t>
            </a:r>
            <a:endParaRPr sz="1200"/>
          </a:p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lay"/>
              <a:buAutoNum type="arabicPeriod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want the housing development to attract residents who have disposable income but also remains affordable to a broad range of the population, ensuring a steady flow of customers.</a:t>
            </a:r>
            <a:endParaRPr sz="1200"/>
          </a:p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lay"/>
              <a:buAutoNum type="arabicPeriod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will be done to enhance biodiversity here?</a:t>
            </a:r>
            <a:endParaRPr sz="1200"/>
          </a:p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lay"/>
              <a:buAutoNum type="arabicPeriod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School places need to be thought about.</a:t>
            </a:r>
            <a:endParaRPr sz="1200"/>
          </a:p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lay"/>
              <a:buAutoNum type="arabicPeriod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We’re worried that the proposed shop in the development will mean we have fewer customers at our business.</a:t>
            </a:r>
            <a:endParaRPr sz="1200"/>
          </a:p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lay"/>
              <a:buAutoNum type="arabicPeriod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Cycle paths within the site and improved cycle paths to connect the site to nearby amenities such as shops and the secondary school.</a:t>
            </a:r>
            <a:endParaRPr sz="1200"/>
          </a:p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lay"/>
              <a:buAutoNum type="arabicPeriod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Safety is a key concern for us. We want the development to be a safe, well-policed area with good street lighting, security measures, and minimal crime. Secure environments make customers more comfortable visiting local businesses.</a:t>
            </a:r>
            <a:endParaRPr sz="1200"/>
          </a:p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lay"/>
              <a:buAutoNum type="arabicPeriod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My children cannot afford to buy a house in our town. We need some of the new houses to be affordable homes.</a:t>
            </a:r>
            <a:endParaRPr sz="1200"/>
          </a:p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lay"/>
              <a:buAutoNum type="arabicPeriod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Play space (this would be formal like swings and slides and football pitches, and informal open green spaces for people to walk dogs and children to play).</a:t>
            </a:r>
            <a:endParaRPr sz="1200"/>
          </a:p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lay"/>
              <a:buAutoNum type="arabicPeriod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new homes should have charging points for electric cars.</a:t>
            </a:r>
            <a:endParaRPr sz="1200"/>
          </a:p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lay"/>
              <a:buAutoNum type="arabicPeriod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welcome the new development because it will mean more customers for our businesses.</a:t>
            </a:r>
            <a:endParaRPr sz="1200"/>
          </a:p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lay"/>
              <a:buAutoNum type="arabicPeriod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Part of the site floods in the winter, how will this be considered?</a:t>
            </a:r>
            <a:endParaRPr sz="1200"/>
          </a:p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lay"/>
              <a:buAutoNum type="arabicPeriod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Existing trees need to be protected, and new trees planted.</a:t>
            </a:r>
            <a:endParaRPr sz="1200"/>
          </a:p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lay"/>
              <a:buAutoNum type="arabicPeriod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 needs to be improved public transport and walking and cycling opportunities so that roads do not become too congested and affect our customers.</a:t>
            </a:r>
            <a:endParaRPr sz="1200"/>
          </a:p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lay"/>
              <a:buAutoNum type="arabicPeriod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Public transport improvements (so bus stops within the site, money towards extra bus services).</a:t>
            </a:r>
            <a:endParaRPr sz="1200"/>
          </a:p>
        </p:txBody>
      </p:sp>
      <p:graphicFrame>
        <p:nvGraphicFramePr>
          <p:cNvPr id="98" name="Google Shape;98;p2"/>
          <p:cNvGraphicFramePr/>
          <p:nvPr/>
        </p:nvGraphicFramePr>
        <p:xfrm>
          <a:off x="107577" y="785308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{49830DA5-299C-4AC1-845B-057A900C626C}</a:tableStyleId>
              </a:tblPr>
              <a:tblGrid>
                <a:gridCol w="1660700"/>
                <a:gridCol w="1660700"/>
                <a:gridCol w="1660700"/>
                <a:gridCol w="1660700"/>
              </a:tblGrid>
              <a:tr h="366725">
                <a:tc gridSpan="4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Add the numbers to the correct boxes to organize the stakeholder thoughts and ideas.</a:t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  <a:tr h="5176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Local council</a:t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Residents’ Association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Environment Group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Local businesses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86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 txBox="1"/>
          <p:nvPr/>
        </p:nvSpPr>
        <p:spPr>
          <a:xfrm>
            <a:off x="107577" y="161365"/>
            <a:ext cx="6602506" cy="9694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Stakeholder thoughts and ideas.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Local Council: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lay"/>
              <a:buAutoNum type="arabicPeriod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Affordable homes must be considered</a:t>
            </a:r>
            <a:endParaRPr/>
          </a:p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lay"/>
              <a:buAutoNum type="arabicPeriod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School places need to be thought about</a:t>
            </a:r>
            <a:endParaRPr/>
          </a:p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lay"/>
              <a:buAutoNum type="arabicPeriod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Public transport improvements (so bus stops within the site, money towards extra bus services)</a:t>
            </a:r>
            <a:endParaRPr/>
          </a:p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lay"/>
              <a:buAutoNum type="arabicPeriod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Cycle paths within the site and improved cycle paths to connect the site to nearby amenities such as shops and the secondary school </a:t>
            </a:r>
            <a:endParaRPr/>
          </a:p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lay"/>
              <a:buAutoNum type="arabicPeriod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Play space (this would be formal like swings and slides and football pitches, and informal open green spaces for people to walk dogs and children to play)</a:t>
            </a:r>
            <a:endParaRPr/>
          </a:p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lay"/>
              <a:buAutoNum type="arabicPeriod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Protection of trees is important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Residents’ Association: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lay"/>
              <a:buAutoNum type="arabicPeriod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schools are full</a:t>
            </a:r>
            <a:endParaRPr/>
          </a:p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lay"/>
              <a:buAutoNum type="arabicPeriod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roads are congested and this development will make it worse</a:t>
            </a:r>
            <a:endParaRPr/>
          </a:p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lay"/>
              <a:buAutoNum type="arabicPeriod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 are not enough buses at the moment.  We will need more buses if more people live here</a:t>
            </a:r>
            <a:endParaRPr/>
          </a:p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lay"/>
              <a:buAutoNum type="arabicPeriod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already have to wait a long time to see the doctor.  We cannot cope with more people living here.</a:t>
            </a:r>
            <a:endParaRPr/>
          </a:p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lay"/>
              <a:buAutoNum type="arabicPeriod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My children cannot afford to buy a house in our town.  We need some of the new houses to be affordable homes.</a:t>
            </a:r>
            <a:endParaRPr/>
          </a:p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lay"/>
              <a:buAutoNum type="arabicPeriod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Our town needs more sports facilities like a cricket pitch and a hockey court – can this development provide those?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Environment Group: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lay"/>
              <a:buAutoNum type="arabicPeriod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will be done to enhance biodiversity here? </a:t>
            </a:r>
            <a:endParaRPr/>
          </a:p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lay"/>
              <a:buAutoNum type="arabicPeriod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Part of the site floods in the winter, how will this be considered?</a:t>
            </a:r>
            <a:endParaRPr/>
          </a:p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lay"/>
              <a:buAutoNum type="arabicPeriod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Existing trees need to be protected and new trees planted</a:t>
            </a:r>
            <a:endParaRPr/>
          </a:p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lay"/>
              <a:buAutoNum type="arabicPeriod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Public transport and walking and cycling opportunities need to be improved to reduce the use of private cars</a:t>
            </a:r>
            <a:endParaRPr/>
          </a:p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lay"/>
              <a:buAutoNum type="arabicPeriod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homes should be energy efficient to reduce environmental impact and help address climate change</a:t>
            </a:r>
            <a:endParaRPr/>
          </a:p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lay"/>
              <a:buAutoNum type="arabicPeriod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new homes should have charging points for electric cars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Local businesses: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lay"/>
              <a:buAutoNum type="arabicPeriod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welcome the new development because it will mean more customers for our businesses</a:t>
            </a:r>
            <a:endParaRPr/>
          </a:p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lay"/>
              <a:buAutoNum type="arabicPeriod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 needs to be improved public transport and walking and cycling opportunities so that roads do not become too congested and affect our customers</a:t>
            </a:r>
            <a:endParaRPr/>
          </a:p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lay"/>
              <a:buAutoNum type="arabicPeriod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We’re worried about disturbance, dust and congestion while the site is being developed</a:t>
            </a:r>
            <a:endParaRPr/>
          </a:p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lay"/>
              <a:buAutoNum type="arabicPeriod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We’re worried that the proposed shop in the development will mean we have fewer customers at our business</a:t>
            </a:r>
            <a:endParaRPr/>
          </a:p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lay"/>
              <a:buAutoNum type="arabicPeriod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want the housing development to attracts residents who have disposable income but also remains affordable to a broad range of the population, ensuring a steady flow of customers.</a:t>
            </a:r>
            <a:endParaRPr/>
          </a:p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lay"/>
              <a:buAutoNum type="arabicPeriod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Safety is a key concern for us. We want the development to be a safe, well-policed area with good street lighting, security measures, and minimal crime. Secure environments make customers more comfortable visiting local businesses.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8" name="Google Shape;108;p4"/>
          <p:cNvGraphicFramePr/>
          <p:nvPr/>
        </p:nvGraphicFramePr>
        <p:xfrm>
          <a:off x="156029" y="22134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{49830DA5-299C-4AC1-845B-057A900C626C}</a:tableStyleId>
              </a:tblPr>
              <a:tblGrid>
                <a:gridCol w="1315725"/>
                <a:gridCol w="1315725"/>
                <a:gridCol w="1315725"/>
                <a:gridCol w="1315725"/>
                <a:gridCol w="1315725"/>
              </a:tblGrid>
              <a:tr h="660100">
                <a:tc gridSpan="5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350">
                          <a:latin typeface="Arial"/>
                          <a:ea typeface="Arial"/>
                          <a:cs typeface="Arial"/>
                          <a:sym typeface="Arial"/>
                        </a:rPr>
                        <a:t>Your requirements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>
                          <a:latin typeface="Arial"/>
                          <a:ea typeface="Arial"/>
                          <a:cs typeface="Arial"/>
                          <a:sym typeface="Arial"/>
                        </a:rPr>
                        <a:t>Look at the list of requirements relevant to your stakeholder.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</a:tr>
              <a:tr h="1615025">
                <a:tc gridSpan="5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>
                          <a:latin typeface="Arial"/>
                          <a:ea typeface="Arial"/>
                          <a:cs typeface="Arial"/>
                          <a:sym typeface="Arial"/>
                        </a:rPr>
                        <a:t>What else do you think needs to be added and considered? Add your ideas below.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>
                          <a:latin typeface="Arial"/>
                          <a:ea typeface="Arial"/>
                          <a:cs typeface="Arial"/>
                          <a:sym typeface="Arial"/>
                        </a:rPr>
          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</a:tr>
              <a:tr h="673925">
                <a:tc gridSpan="5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>
                          <a:latin typeface="Arial"/>
                          <a:ea typeface="Arial"/>
                          <a:cs typeface="Arial"/>
                          <a:sym typeface="Arial"/>
                        </a:rPr>
                        <a:t>Choose five requirements that you think are the most important. Add them to the boxes below. Justify your decision (why do you think they are the most important).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</a:tr>
              <a:tr h="12323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sz="135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sz="135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 sz="135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 sz="135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sz="135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</a:tbl>
          </a:graphicData>
        </a:graphic>
      </p:graphicFrame>
      <p:sp>
        <p:nvSpPr>
          <p:cNvPr id="109" name="Google Shape;109;p4"/>
          <p:cNvSpPr txBox="1"/>
          <p:nvPr/>
        </p:nvSpPr>
        <p:spPr>
          <a:xfrm>
            <a:off x="139700" y="4630287"/>
            <a:ext cx="6578599" cy="5078313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Listen to the Planner’s presentation.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Make notes from their presentation about what they have and haven't considered from your requirements.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Once the presentation is over, discuss with your group what you think of the plan. What else do they need to include or consider?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Make a list of things you want them to change. Explain why these things are important to you.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4" name="Google Shape;114;p5"/>
          <p:cNvGraphicFramePr/>
          <p:nvPr/>
        </p:nvGraphicFramePr>
        <p:xfrm>
          <a:off x="215153" y="467340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{49830DA5-299C-4AC1-845B-057A900C626C}</a:tableStyleId>
              </a:tblPr>
              <a:tblGrid>
                <a:gridCol w="408275"/>
                <a:gridCol w="2919850"/>
              </a:tblGrid>
              <a:tr h="201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 b="1" sz="11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Thinking skills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201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  <a:endParaRPr b="1" sz="11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Technical skills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201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C</a:t>
                      </a:r>
                      <a:endParaRPr b="1" sz="11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People skills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201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D</a:t>
                      </a:r>
                      <a:endParaRPr b="1" sz="11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Project management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201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E</a:t>
                      </a:r>
                      <a:endParaRPr b="1" sz="11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Law knowledge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201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  <a:endParaRPr b="1" sz="11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Research skills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201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G</a:t>
                      </a:r>
                      <a:endParaRPr b="1" sz="11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Adaptability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201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  <a:endParaRPr b="1" sz="11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Ethical judgement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  <p:graphicFrame>
        <p:nvGraphicFramePr>
          <p:cNvPr id="115" name="Google Shape;115;p5"/>
          <p:cNvGraphicFramePr/>
          <p:nvPr/>
        </p:nvGraphicFramePr>
        <p:xfrm>
          <a:off x="215153" y="109776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{49830DA5-299C-4AC1-845B-057A900C626C}</a:tableStyleId>
              </a:tblPr>
              <a:tblGrid>
                <a:gridCol w="319300"/>
                <a:gridCol w="6101675"/>
              </a:tblGrid>
              <a:tr h="3326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b="1" sz="11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Flexibility: Changing plans when needed.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Innovation: Using new ideas and technologies in plans.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326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b="1" sz="11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Market Research: Studying trends to know what people need and want.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Policy Analysis: Checking how rules affect communities.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326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 b="1" sz="11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Zoning Laws: Knowing rules about how land can be used.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Environmental Laws: Understanding laws that protect nature.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326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 b="1" sz="11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Data Understanding: Being good at looking at numbers and facts to make smart choices.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Problem-Solving: Finding solutions to problems like traffic jams or not enough houses.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326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b="1" sz="11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Maps and Computers: Using maps and special computer programs to see and plan areas.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Design: Knowing how to design nice-looking and useful places.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326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endParaRPr b="1" sz="11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Integrity: Being honest and fair in planning.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Equity: Making sure everyone is treated fairly in community development.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326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</a:t>
                      </a:r>
                      <a:endParaRPr b="1" sz="11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Public Speaking: Talking clearly to groups of people about your plans.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Negotiation: Helping people agree on the best solutions.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326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</a:t>
                      </a:r>
                      <a:endParaRPr b="1" sz="11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Time Management: Handling several tasks and finishing them on time.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Budgeting: Planning how to spend money wisely on projects.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  <p:sp>
        <p:nvSpPr>
          <p:cNvPr id="116" name="Google Shape;116;p5"/>
          <p:cNvSpPr txBox="1"/>
          <p:nvPr/>
        </p:nvSpPr>
        <p:spPr>
          <a:xfrm>
            <a:off x="107576" y="38720"/>
            <a:ext cx="645458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makes a good Planner?</a:t>
            </a:r>
            <a:endParaRPr sz="16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5"/>
          <p:cNvSpPr txBox="1"/>
          <p:nvPr/>
        </p:nvSpPr>
        <p:spPr>
          <a:xfrm>
            <a:off x="33617" y="458872"/>
            <a:ext cx="6602506" cy="637720"/>
          </a:xfrm>
          <a:prstGeom prst="rect">
            <a:avLst/>
          </a:prstGeom>
          <a:noFill/>
          <a:ln>
            <a:noFill/>
          </a:ln>
        </p:spPr>
        <p:txBody>
          <a:bodyPr anchorCtr="0" anchor="t" bIns="49750" lIns="99525" spcFirstLastPara="1" rIns="99525" wrap="square" tIns="49750">
            <a:noAutofit/>
          </a:bodyPr>
          <a:lstStyle/>
          <a:p>
            <a:pPr indent="0" lvl="0" marL="63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Here are some of the key skills tha</a:t>
            </a:r>
            <a:r>
              <a:rPr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 a Planner must have.</a:t>
            </a:r>
            <a:endParaRPr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63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Match up the key skills with the correct definition. Add the numbers of the correct definition next to the letter of the challenge in the box below.</a:t>
            </a:r>
            <a:endParaRPr/>
          </a:p>
        </p:txBody>
      </p:sp>
      <p:graphicFrame>
        <p:nvGraphicFramePr>
          <p:cNvPr id="118" name="Google Shape;118;p5"/>
          <p:cNvGraphicFramePr/>
          <p:nvPr/>
        </p:nvGraphicFramePr>
        <p:xfrm>
          <a:off x="4695262" y="467340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{49830DA5-299C-4AC1-845B-057A900C626C}</a:tableStyleId>
              </a:tblPr>
              <a:tblGrid>
                <a:gridCol w="970425"/>
                <a:gridCol w="970425"/>
              </a:tblGrid>
              <a:tr h="2413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A</a:t>
                      </a:r>
                      <a:endParaRPr sz="11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45725" marB="45725" marR="91450" marL="91450"/>
                </a:tc>
              </a:tr>
              <a:tr h="2413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B</a:t>
                      </a:r>
                      <a:endParaRPr sz="11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45725" marB="45725" marR="91450" marL="91450"/>
                </a:tc>
              </a:tr>
              <a:tr h="2413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C</a:t>
                      </a:r>
                      <a:endParaRPr sz="11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45725" marB="45725" marR="91450" marL="91450"/>
                </a:tc>
              </a:tr>
              <a:tr h="2413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D</a:t>
                      </a:r>
                      <a:endParaRPr sz="11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45725" marB="45725" marR="91450" marL="91450"/>
                </a:tc>
              </a:tr>
              <a:tr h="2413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E</a:t>
                      </a:r>
                      <a:endParaRPr sz="11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45725" marB="45725" marR="91450" marL="91450"/>
                </a:tc>
              </a:tr>
              <a:tr h="2413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F</a:t>
                      </a:r>
                      <a:endParaRPr sz="11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45725" marB="45725" marR="91450" marL="91450"/>
                </a:tc>
              </a:tr>
              <a:tr h="2413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G</a:t>
                      </a:r>
                      <a:endParaRPr sz="11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45725" marB="45725" marR="91450" marL="91450"/>
                </a:tc>
              </a:tr>
              <a:tr h="2413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H</a:t>
                      </a:r>
                      <a:endParaRPr sz="11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19" name="Google Shape;119;p5"/>
          <p:cNvSpPr/>
          <p:nvPr/>
        </p:nvSpPr>
        <p:spPr>
          <a:xfrm>
            <a:off x="107576" y="409931"/>
            <a:ext cx="6642848" cy="6497993"/>
          </a:xfrm>
          <a:prstGeom prst="rect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5"/>
          <p:cNvSpPr/>
          <p:nvPr/>
        </p:nvSpPr>
        <p:spPr>
          <a:xfrm>
            <a:off x="107576" y="6972300"/>
            <a:ext cx="6642848" cy="2830605"/>
          </a:xfrm>
          <a:prstGeom prst="rect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5"/>
          <p:cNvSpPr txBox="1"/>
          <p:nvPr/>
        </p:nvSpPr>
        <p:spPr>
          <a:xfrm>
            <a:off x="107576" y="7004958"/>
            <a:ext cx="6642900" cy="25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63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Choose three skills that you think are the most important for a Planner to have.</a:t>
            </a:r>
            <a:endParaRPr/>
          </a:p>
          <a:p>
            <a:pPr indent="0" lvl="0" marL="63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Explain why these are important skills.</a:t>
            </a:r>
            <a:endParaRPr/>
          </a:p>
          <a:p>
            <a:pPr indent="0" lvl="0" marL="63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63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._________________________________________________</a:t>
            </a: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._________________________________________________</a:t>
            </a: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6B7DA7C92667409C6E262F89D384DB" ma:contentTypeVersion="27" ma:contentTypeDescription="Create a new document." ma:contentTypeScope="" ma:versionID="34ecda728eab3dee28a6bed0da7cd65b">
  <xsd:schema xmlns:xsd="http://www.w3.org/2001/XMLSchema" xmlns:xs="http://www.w3.org/2001/XMLSchema" xmlns:p="http://schemas.microsoft.com/office/2006/metadata/properties" xmlns:ns1="http://schemas.microsoft.com/sharepoint/v3" xmlns:ns2="97bab0f5-5461-4980-b7a8-2eaba32d3f0c" xmlns:ns3="4e614f2d-a433-420b-85a4-45591aff4460" targetNamespace="http://schemas.microsoft.com/office/2006/metadata/properties" ma:root="true" ma:fieldsID="93bc2b167f96c31498848e1846266103" ns1:_="" ns2:_="" ns3:_="">
    <xsd:import namespace="http://schemas.microsoft.com/sharepoint/v3"/>
    <xsd:import namespace="97bab0f5-5461-4980-b7a8-2eaba32d3f0c"/>
    <xsd:import namespace="4e614f2d-a433-420b-85a4-45591aff4460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1:AverageRating" minOccurs="0"/>
                <xsd:element ref="ns1:RatingCount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11" nillable="true" ma:displayName="Rating (0-5)" ma:decimals="2" ma:description="Average value of all the ratings that have been submitted" ma:internalName="AverageRating" ma:readOnly="true">
      <xsd:simpleType>
        <xsd:restriction base="dms:Number"/>
      </xsd:simpleType>
    </xsd:element>
    <xsd:element name="RatingCount" ma:index="12" nillable="true" ma:displayName="Number of Ratings" ma:decimals="0" ma:description="Number of ratings submitted" ma:internalName="RatingCount" ma:readOnly="true">
      <xsd:simpleType>
        <xsd:restriction base="dms:Number"/>
      </xsd:simpleType>
    </xsd:element>
    <xsd:element name="RatedBy" ma:index="13" nillable="true" ma:displayName="Rated By" ma:description="Users rated the item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14" nillable="true" ma:displayName="User ratings" ma:description="User ratings for the item" ma:hidden="true" ma:internalName="Ratings">
      <xsd:simpleType>
        <xsd:restriction base="dms:Note"/>
      </xsd:simpleType>
    </xsd:element>
    <xsd:element name="LikesCount" ma:index="15" nillable="true" ma:displayName="Number of Likes" ma:internalName="LikesCount">
      <xsd:simpleType>
        <xsd:restriction base="dms:Unknown"/>
      </xsd:simpleType>
    </xsd:element>
    <xsd:element name="LikedBy" ma:index="16" nillable="true" ma:displayName="Liked By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bab0f5-5461-4980-b7a8-2eaba32d3f0c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9" nillable="true" ma:taxonomy="true" ma:internalName="TaxKeywordTaxHTField" ma:taxonomyFieldName="TaxKeyword" ma:displayName="Tags" ma:fieldId="{23f27201-bee3-471e-b2e7-b64fd8b7ca38}" ma:taxonomyMulti="true" ma:sspId="ab79d16c-fdf4-4e01-9e55-3596abf47ba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description="" ma:hidden="true" ma:list="{205fa4c8-79e5-4a7c-9248-963b1f92a85d}" ma:internalName="TaxCatchAll" ma:showField="CatchAllData" ma:web="97bab0f5-5461-4980-b7a8-2eaba32d3f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614f2d-a433-420b-85a4-45591aff44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9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0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1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3" nillable="true" ma:displayName="MediaServiceLocation" ma:internalName="MediaServiceLocation" ma:readOnly="true">
      <xsd:simpleType>
        <xsd:restriction base="dms:Text"/>
      </xsd:simpleType>
    </xsd:element>
    <xsd:element name="MediaServiceOCR" ma:index="2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31" nillable="true" ma:taxonomy="true" ma:internalName="lcf76f155ced4ddcb4097134ff3c332f" ma:taxonomyFieldName="MediaServiceImageTags" ma:displayName="Image Tags" ma:readOnly="false" ma:fieldId="{5cf76f15-5ced-4ddc-b409-7134ff3c332f}" ma:taxonomyMulti="true" ma:sspId="ab79d16c-fdf4-4e01-9e55-3596abf47ba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39EFE3B-ED3D-4E32-A976-9C833BA7F7C1}"/>
</file>

<file path=customXml/itemProps2.xml><?xml version="1.0" encoding="utf-8"?>
<ds:datastoreItem xmlns:ds="http://schemas.openxmlformats.org/officeDocument/2006/customXml" ds:itemID="{FA99EF14-C4E8-47E4-B239-4CB40898320C}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2024-10-13T10:59:14Z</dcterms:created>
  <dc:creator>Mrs Grey</dc:creator>
</cp:coreProperties>
</file>